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6"/>
  </p:notesMasterIdLst>
  <p:sldIdLst>
    <p:sldId id="415" r:id="rId2"/>
    <p:sldId id="411" r:id="rId3"/>
    <p:sldId id="334" r:id="rId4"/>
    <p:sldId id="414" r:id="rId5"/>
    <p:sldId id="396" r:id="rId6"/>
    <p:sldId id="417" r:id="rId7"/>
    <p:sldId id="305" r:id="rId8"/>
    <p:sldId id="263" r:id="rId9"/>
    <p:sldId id="264" r:id="rId10"/>
    <p:sldId id="331" r:id="rId11"/>
    <p:sldId id="341" r:id="rId12"/>
    <p:sldId id="392" r:id="rId13"/>
    <p:sldId id="393" r:id="rId14"/>
    <p:sldId id="349" r:id="rId15"/>
    <p:sldId id="397" r:id="rId16"/>
    <p:sldId id="357" r:id="rId17"/>
    <p:sldId id="399" r:id="rId18"/>
    <p:sldId id="375" r:id="rId19"/>
    <p:sldId id="360" r:id="rId20"/>
    <p:sldId id="376" r:id="rId21"/>
    <p:sldId id="404" r:id="rId22"/>
    <p:sldId id="403" r:id="rId23"/>
    <p:sldId id="405" r:id="rId24"/>
    <p:sldId id="406" r:id="rId25"/>
    <p:sldId id="409" r:id="rId26"/>
    <p:sldId id="408" r:id="rId27"/>
    <p:sldId id="410" r:id="rId28"/>
    <p:sldId id="391" r:id="rId29"/>
    <p:sldId id="389" r:id="rId30"/>
    <p:sldId id="302" r:id="rId31"/>
    <p:sldId id="386" r:id="rId32"/>
    <p:sldId id="388" r:id="rId33"/>
    <p:sldId id="416" r:id="rId34"/>
    <p:sldId id="335" r:id="rId35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4"/>
    <p:restoredTop sz="94609"/>
  </p:normalViewPr>
  <p:slideViewPr>
    <p:cSldViewPr snapToGrid="0">
      <p:cViewPr varScale="1">
        <p:scale>
          <a:sx n="196" d="100"/>
          <a:sy n="196" d="100"/>
        </p:scale>
        <p:origin x="600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66F61-9E35-824C-A4DD-B4D2BE9E2C85}" type="doc">
      <dgm:prSet loTypeId="urn:microsoft.com/office/officeart/2005/8/layout/venn1" loCatId="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F00E600-A301-9C45-BFFE-05C6082795EE}">
      <dgm:prSet phldrT="[Текст]"/>
      <dgm:spPr/>
      <dgm:t>
        <a:bodyPr/>
        <a:lstStyle/>
        <a:p>
          <a:r>
            <a:rPr lang="ru-RU" dirty="0"/>
            <a:t>Явно</a:t>
          </a:r>
          <a:r>
            <a:rPr lang="ru-RU" baseline="0" dirty="0"/>
            <a:t> – </a:t>
          </a:r>
          <a:r>
            <a:rPr lang="en-US" baseline="0" dirty="0"/>
            <a:t>Figures and Axes</a:t>
          </a:r>
          <a:endParaRPr lang="ru-RU" dirty="0"/>
        </a:p>
      </dgm:t>
    </dgm:pt>
    <dgm:pt modelId="{160DFAAF-A87C-B84A-A013-A2BF43F0B8C8}" type="parTrans" cxnId="{DDD1C3A5-9228-F047-8AA3-FB4B462AFEA2}">
      <dgm:prSet/>
      <dgm:spPr/>
      <dgm:t>
        <a:bodyPr/>
        <a:lstStyle/>
        <a:p>
          <a:endParaRPr lang="ru-RU"/>
        </a:p>
      </dgm:t>
    </dgm:pt>
    <dgm:pt modelId="{FCB808E0-9E08-4B4B-8652-14F8FE651F6E}" type="sibTrans" cxnId="{DDD1C3A5-9228-F047-8AA3-FB4B462AFEA2}">
      <dgm:prSet/>
      <dgm:spPr/>
      <dgm:t>
        <a:bodyPr/>
        <a:lstStyle/>
        <a:p>
          <a:endParaRPr lang="ru-RU"/>
        </a:p>
      </dgm:t>
    </dgm:pt>
    <dgm:pt modelId="{F04430D8-90C4-3A45-913B-9B9665FD3999}">
      <dgm:prSet phldrT="[Текст]"/>
      <dgm:spPr/>
      <dgm:t>
        <a:bodyPr/>
        <a:lstStyle/>
        <a:p>
          <a:r>
            <a:rPr lang="ru-RU" dirty="0" err="1"/>
            <a:t>Полуавто</a:t>
          </a:r>
          <a:r>
            <a:rPr lang="ru-RU" dirty="0"/>
            <a:t> - </a:t>
          </a:r>
          <a:r>
            <a:rPr lang="en-US" dirty="0" err="1"/>
            <a:t>pyplot</a:t>
          </a:r>
          <a:endParaRPr lang="ru-RU" dirty="0"/>
        </a:p>
      </dgm:t>
    </dgm:pt>
    <dgm:pt modelId="{F2845F4B-F498-C347-B141-8F33C6D6DD01}" type="parTrans" cxnId="{B2EBC3AF-3B2A-4F4E-8662-D06BACFD26B7}">
      <dgm:prSet/>
      <dgm:spPr/>
      <dgm:t>
        <a:bodyPr/>
        <a:lstStyle/>
        <a:p>
          <a:endParaRPr lang="ru-RU"/>
        </a:p>
      </dgm:t>
    </dgm:pt>
    <dgm:pt modelId="{B817891D-4DD6-AE48-99D8-2F118FFCA60E}" type="sibTrans" cxnId="{B2EBC3AF-3B2A-4F4E-8662-D06BACFD26B7}">
      <dgm:prSet/>
      <dgm:spPr/>
      <dgm:t>
        <a:bodyPr/>
        <a:lstStyle/>
        <a:p>
          <a:endParaRPr lang="ru-RU"/>
        </a:p>
      </dgm:t>
    </dgm:pt>
    <dgm:pt modelId="{23F9B57E-DDED-BE40-8BCC-CE86EE4B38AC}" type="pres">
      <dgm:prSet presAssocID="{A8B66F61-9E35-824C-A4DD-B4D2BE9E2C85}" presName="compositeShape" presStyleCnt="0">
        <dgm:presLayoutVars>
          <dgm:chMax val="7"/>
          <dgm:dir/>
          <dgm:resizeHandles val="exact"/>
        </dgm:presLayoutVars>
      </dgm:prSet>
      <dgm:spPr/>
    </dgm:pt>
    <dgm:pt modelId="{4A357F4A-1015-2D41-888A-9D3C7A36A59E}" type="pres">
      <dgm:prSet presAssocID="{FF00E600-A301-9C45-BFFE-05C6082795EE}" presName="circ1" presStyleLbl="vennNode1" presStyleIdx="0" presStyleCnt="2"/>
      <dgm:spPr/>
    </dgm:pt>
    <dgm:pt modelId="{57FF6263-EE59-894F-8081-86BE135EB1E3}" type="pres">
      <dgm:prSet presAssocID="{FF00E600-A301-9C45-BFFE-05C6082795E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75B776-2569-6E48-89B0-DEFA42F1FC54}" type="pres">
      <dgm:prSet presAssocID="{F04430D8-90C4-3A45-913B-9B9665FD3999}" presName="circ2" presStyleLbl="vennNode1" presStyleIdx="1" presStyleCnt="2"/>
      <dgm:spPr/>
    </dgm:pt>
    <dgm:pt modelId="{850FE8DB-8A91-4141-9FF5-88010CA86BB7}" type="pres">
      <dgm:prSet presAssocID="{F04430D8-90C4-3A45-913B-9B9665FD399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9963B2C-19D8-894F-8836-5CB14F656EBB}" type="presOf" srcId="{F04430D8-90C4-3A45-913B-9B9665FD3999}" destId="{F675B776-2569-6E48-89B0-DEFA42F1FC54}" srcOrd="0" destOrd="0" presId="urn:microsoft.com/office/officeart/2005/8/layout/venn1"/>
    <dgm:cxn modelId="{C5BEE94A-BFA7-EF4C-B2B9-8ACC85643730}" type="presOf" srcId="{A8B66F61-9E35-824C-A4DD-B4D2BE9E2C85}" destId="{23F9B57E-DDED-BE40-8BCC-CE86EE4B38AC}" srcOrd="0" destOrd="0" presId="urn:microsoft.com/office/officeart/2005/8/layout/venn1"/>
    <dgm:cxn modelId="{E16F6053-C5A3-824E-98D7-B5A63EF13215}" type="presOf" srcId="{FF00E600-A301-9C45-BFFE-05C6082795EE}" destId="{57FF6263-EE59-894F-8081-86BE135EB1E3}" srcOrd="1" destOrd="0" presId="urn:microsoft.com/office/officeart/2005/8/layout/venn1"/>
    <dgm:cxn modelId="{58130D74-C2E9-EB4C-9348-EF9DCD1A809D}" type="presOf" srcId="{FF00E600-A301-9C45-BFFE-05C6082795EE}" destId="{4A357F4A-1015-2D41-888A-9D3C7A36A59E}" srcOrd="0" destOrd="0" presId="urn:microsoft.com/office/officeart/2005/8/layout/venn1"/>
    <dgm:cxn modelId="{DDD1C3A5-9228-F047-8AA3-FB4B462AFEA2}" srcId="{A8B66F61-9E35-824C-A4DD-B4D2BE9E2C85}" destId="{FF00E600-A301-9C45-BFFE-05C6082795EE}" srcOrd="0" destOrd="0" parTransId="{160DFAAF-A87C-B84A-A013-A2BF43F0B8C8}" sibTransId="{FCB808E0-9E08-4B4B-8652-14F8FE651F6E}"/>
    <dgm:cxn modelId="{B2EBC3AF-3B2A-4F4E-8662-D06BACFD26B7}" srcId="{A8B66F61-9E35-824C-A4DD-B4D2BE9E2C85}" destId="{F04430D8-90C4-3A45-913B-9B9665FD3999}" srcOrd="1" destOrd="0" parTransId="{F2845F4B-F498-C347-B141-8F33C6D6DD01}" sibTransId="{B817891D-4DD6-AE48-99D8-2F118FFCA60E}"/>
    <dgm:cxn modelId="{8F69E8D7-84DD-4A47-A778-3A216A5866DF}" type="presOf" srcId="{F04430D8-90C4-3A45-913B-9B9665FD3999}" destId="{850FE8DB-8A91-4141-9FF5-88010CA86BB7}" srcOrd="1" destOrd="0" presId="urn:microsoft.com/office/officeart/2005/8/layout/venn1"/>
    <dgm:cxn modelId="{6600410E-2F2C-C94C-814D-138865CB9771}" type="presParOf" srcId="{23F9B57E-DDED-BE40-8BCC-CE86EE4B38AC}" destId="{4A357F4A-1015-2D41-888A-9D3C7A36A59E}" srcOrd="0" destOrd="0" presId="urn:microsoft.com/office/officeart/2005/8/layout/venn1"/>
    <dgm:cxn modelId="{A56F94BE-7C73-B34F-9291-200E9616D059}" type="presParOf" srcId="{23F9B57E-DDED-BE40-8BCC-CE86EE4B38AC}" destId="{57FF6263-EE59-894F-8081-86BE135EB1E3}" srcOrd="1" destOrd="0" presId="urn:microsoft.com/office/officeart/2005/8/layout/venn1"/>
    <dgm:cxn modelId="{3A76412E-2C1D-874A-9A54-C4B0AE35D5EA}" type="presParOf" srcId="{23F9B57E-DDED-BE40-8BCC-CE86EE4B38AC}" destId="{F675B776-2569-6E48-89B0-DEFA42F1FC54}" srcOrd="2" destOrd="0" presId="urn:microsoft.com/office/officeart/2005/8/layout/venn1"/>
    <dgm:cxn modelId="{F34A52BB-ABD7-4A4D-9A91-34FEFA4DAAA6}" type="presParOf" srcId="{23F9B57E-DDED-BE40-8BCC-CE86EE4B38AC}" destId="{850FE8DB-8A91-4141-9FF5-88010CA86BB7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D5AC5-6BD3-184D-8B21-37EFCF2ABAB3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4C23666F-D47B-5840-A9AE-6ECAF2EE7A03}">
      <dgm:prSet phldrT="[Текст]"/>
      <dgm:spPr/>
      <dgm:t>
        <a:bodyPr/>
        <a:lstStyle/>
        <a:p>
          <a:r>
            <a:rPr lang="ru-RU" dirty="0"/>
            <a:t>Интерактивная библиотека с возможностью делать </a:t>
          </a:r>
          <a:r>
            <a:rPr lang="ru-RU" dirty="0" err="1"/>
            <a:t>дэшборды</a:t>
          </a:r>
          <a:r>
            <a:rPr lang="ru-RU" dirty="0"/>
            <a:t> через </a:t>
          </a:r>
          <a:r>
            <a:rPr lang="en-US" dirty="0"/>
            <a:t>Dash</a:t>
          </a:r>
          <a:endParaRPr lang="ru-RU" dirty="0"/>
        </a:p>
      </dgm:t>
    </dgm:pt>
    <dgm:pt modelId="{E822140C-2B32-4848-84C3-4E02603645E2}" type="parTrans" cxnId="{5069C919-2A35-AC48-93D8-3A5098DA6712}">
      <dgm:prSet/>
      <dgm:spPr/>
      <dgm:t>
        <a:bodyPr/>
        <a:lstStyle/>
        <a:p>
          <a:endParaRPr lang="ru-RU"/>
        </a:p>
      </dgm:t>
    </dgm:pt>
    <dgm:pt modelId="{6E60C6CF-4055-C846-8063-FAECB586FA1C}" type="sibTrans" cxnId="{5069C919-2A35-AC48-93D8-3A5098DA6712}">
      <dgm:prSet/>
      <dgm:spPr/>
      <dgm:t>
        <a:bodyPr/>
        <a:lstStyle/>
        <a:p>
          <a:endParaRPr lang="ru-RU"/>
        </a:p>
      </dgm:t>
    </dgm:pt>
    <dgm:pt modelId="{4656197C-5DDE-0B4A-9FC1-329A3178B938}">
      <dgm:prSet phldrT="[Текст]"/>
      <dgm:spPr/>
      <dgm:t>
        <a:bodyPr/>
        <a:lstStyle/>
        <a:p>
          <a:r>
            <a:rPr lang="ru-RU" dirty="0"/>
            <a:t>Ядро - </a:t>
          </a:r>
          <a:r>
            <a:rPr lang="en-US" dirty="0"/>
            <a:t>JS</a:t>
          </a:r>
          <a:endParaRPr lang="ru-RU" dirty="0"/>
        </a:p>
      </dgm:t>
    </dgm:pt>
    <dgm:pt modelId="{57BDA690-3996-3544-8615-814A7108CCD6}" type="parTrans" cxnId="{067AD743-CE11-2243-A601-B9222EE66238}">
      <dgm:prSet/>
      <dgm:spPr/>
      <dgm:t>
        <a:bodyPr/>
        <a:lstStyle/>
        <a:p>
          <a:endParaRPr lang="ru-RU"/>
        </a:p>
      </dgm:t>
    </dgm:pt>
    <dgm:pt modelId="{7DE6645A-4779-A045-BBE0-85AA3C8AE246}" type="sibTrans" cxnId="{067AD743-CE11-2243-A601-B9222EE66238}">
      <dgm:prSet/>
      <dgm:spPr/>
      <dgm:t>
        <a:bodyPr/>
        <a:lstStyle/>
        <a:p>
          <a:endParaRPr lang="ru-RU"/>
        </a:p>
      </dgm:t>
    </dgm:pt>
    <dgm:pt modelId="{BC72B126-5DC9-9445-B599-A2B7C0A67B55}">
      <dgm:prSet phldrT="[Текст]"/>
      <dgm:spPr/>
      <dgm:t>
        <a:bodyPr/>
        <a:lstStyle/>
        <a:p>
          <a:r>
            <a:rPr lang="ru-RU" dirty="0"/>
            <a:t>Все - </a:t>
          </a:r>
          <a:r>
            <a:rPr lang="en-US" dirty="0"/>
            <a:t>json</a:t>
          </a:r>
          <a:endParaRPr lang="ru-RU" dirty="0"/>
        </a:p>
      </dgm:t>
    </dgm:pt>
    <dgm:pt modelId="{76E470F5-7340-264C-B292-4660C813EDDE}" type="parTrans" cxnId="{9BF4A871-E06A-D04A-A5F8-7C89B072F538}">
      <dgm:prSet/>
      <dgm:spPr/>
      <dgm:t>
        <a:bodyPr/>
        <a:lstStyle/>
        <a:p>
          <a:endParaRPr lang="ru-RU"/>
        </a:p>
      </dgm:t>
    </dgm:pt>
    <dgm:pt modelId="{0C7FAF1E-1CB3-E448-9841-1F2B1001BE5F}" type="sibTrans" cxnId="{9BF4A871-E06A-D04A-A5F8-7C89B072F538}">
      <dgm:prSet/>
      <dgm:spPr/>
      <dgm:t>
        <a:bodyPr/>
        <a:lstStyle/>
        <a:p>
          <a:endParaRPr lang="ru-RU"/>
        </a:p>
      </dgm:t>
    </dgm:pt>
    <dgm:pt modelId="{70D3B126-A2AA-0B41-833A-EF232E54646A}" type="pres">
      <dgm:prSet presAssocID="{5DBD5AC5-6BD3-184D-8B21-37EFCF2ABAB3}" presName="linear" presStyleCnt="0">
        <dgm:presLayoutVars>
          <dgm:dir/>
          <dgm:animLvl val="lvl"/>
          <dgm:resizeHandles val="exact"/>
        </dgm:presLayoutVars>
      </dgm:prSet>
      <dgm:spPr/>
    </dgm:pt>
    <dgm:pt modelId="{FE34554E-B77E-8443-8BA2-3C452795003B}" type="pres">
      <dgm:prSet presAssocID="{4C23666F-D47B-5840-A9AE-6ECAF2EE7A03}" presName="parentLin" presStyleCnt="0"/>
      <dgm:spPr/>
    </dgm:pt>
    <dgm:pt modelId="{41C0A17C-0519-8147-BA9B-006CEC5944E6}" type="pres">
      <dgm:prSet presAssocID="{4C23666F-D47B-5840-A9AE-6ECAF2EE7A03}" presName="parentLeftMargin" presStyleLbl="node1" presStyleIdx="0" presStyleCnt="3"/>
      <dgm:spPr/>
    </dgm:pt>
    <dgm:pt modelId="{3668E482-1312-B746-BF45-F1F813EE0CB5}" type="pres">
      <dgm:prSet presAssocID="{4C23666F-D47B-5840-A9AE-6ECAF2EE7A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456EC9-BC58-B247-8E38-745B6B6CD00B}" type="pres">
      <dgm:prSet presAssocID="{4C23666F-D47B-5840-A9AE-6ECAF2EE7A03}" presName="negativeSpace" presStyleCnt="0"/>
      <dgm:spPr/>
    </dgm:pt>
    <dgm:pt modelId="{7F02A92B-4759-424F-9EEA-DFB9E6D38351}" type="pres">
      <dgm:prSet presAssocID="{4C23666F-D47B-5840-A9AE-6ECAF2EE7A03}" presName="childText" presStyleLbl="conFgAcc1" presStyleIdx="0" presStyleCnt="3">
        <dgm:presLayoutVars>
          <dgm:bulletEnabled val="1"/>
        </dgm:presLayoutVars>
      </dgm:prSet>
      <dgm:spPr/>
    </dgm:pt>
    <dgm:pt modelId="{8C0CACC2-F92B-674A-92A3-281F7BD7FEB5}" type="pres">
      <dgm:prSet presAssocID="{6E60C6CF-4055-C846-8063-FAECB586FA1C}" presName="spaceBetweenRectangles" presStyleCnt="0"/>
      <dgm:spPr/>
    </dgm:pt>
    <dgm:pt modelId="{59B34617-3D2B-1447-BD08-4E11B724554F}" type="pres">
      <dgm:prSet presAssocID="{4656197C-5DDE-0B4A-9FC1-329A3178B938}" presName="parentLin" presStyleCnt="0"/>
      <dgm:spPr/>
    </dgm:pt>
    <dgm:pt modelId="{5F19DEFA-BCCD-4F46-B368-5C78D8F6DEBD}" type="pres">
      <dgm:prSet presAssocID="{4656197C-5DDE-0B4A-9FC1-329A3178B938}" presName="parentLeftMargin" presStyleLbl="node1" presStyleIdx="0" presStyleCnt="3"/>
      <dgm:spPr/>
    </dgm:pt>
    <dgm:pt modelId="{44788372-AFAF-E742-9B05-F31D4A444DFA}" type="pres">
      <dgm:prSet presAssocID="{4656197C-5DDE-0B4A-9FC1-329A3178B9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45BCEC-97F8-5C4B-90A6-926D1184A7AF}" type="pres">
      <dgm:prSet presAssocID="{4656197C-5DDE-0B4A-9FC1-329A3178B938}" presName="negativeSpace" presStyleCnt="0"/>
      <dgm:spPr/>
    </dgm:pt>
    <dgm:pt modelId="{BF9990D6-069D-B74A-B7FD-9982FF7716E0}" type="pres">
      <dgm:prSet presAssocID="{4656197C-5DDE-0B4A-9FC1-329A3178B938}" presName="childText" presStyleLbl="conFgAcc1" presStyleIdx="1" presStyleCnt="3">
        <dgm:presLayoutVars>
          <dgm:bulletEnabled val="1"/>
        </dgm:presLayoutVars>
      </dgm:prSet>
      <dgm:spPr/>
    </dgm:pt>
    <dgm:pt modelId="{83DF645F-D56F-7143-8542-F9BF4B6D2CAC}" type="pres">
      <dgm:prSet presAssocID="{7DE6645A-4779-A045-BBE0-85AA3C8AE246}" presName="spaceBetweenRectangles" presStyleCnt="0"/>
      <dgm:spPr/>
    </dgm:pt>
    <dgm:pt modelId="{B21B2EAE-F4C5-AD46-A0E1-C7D51B3FCD0D}" type="pres">
      <dgm:prSet presAssocID="{BC72B126-5DC9-9445-B599-A2B7C0A67B55}" presName="parentLin" presStyleCnt="0"/>
      <dgm:spPr/>
    </dgm:pt>
    <dgm:pt modelId="{7D1D05DA-3EFE-8D4F-B0DF-BD0E2CA484CD}" type="pres">
      <dgm:prSet presAssocID="{BC72B126-5DC9-9445-B599-A2B7C0A67B55}" presName="parentLeftMargin" presStyleLbl="node1" presStyleIdx="1" presStyleCnt="3"/>
      <dgm:spPr/>
    </dgm:pt>
    <dgm:pt modelId="{85DD7097-E804-AB45-A0EC-BCA6BCB945C2}" type="pres">
      <dgm:prSet presAssocID="{BC72B126-5DC9-9445-B599-A2B7C0A67B5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C4F2CA-847C-524A-8F02-824992CFDB3C}" type="pres">
      <dgm:prSet presAssocID="{BC72B126-5DC9-9445-B599-A2B7C0A67B55}" presName="negativeSpace" presStyleCnt="0"/>
      <dgm:spPr/>
    </dgm:pt>
    <dgm:pt modelId="{CC0F274F-DFF7-3C4F-99E7-2EDF602D0DB3}" type="pres">
      <dgm:prSet presAssocID="{BC72B126-5DC9-9445-B599-A2B7C0A67B5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C2B40D-3856-7643-830C-2835A9E835DE}" type="presOf" srcId="{5DBD5AC5-6BD3-184D-8B21-37EFCF2ABAB3}" destId="{70D3B126-A2AA-0B41-833A-EF232E54646A}" srcOrd="0" destOrd="0" presId="urn:microsoft.com/office/officeart/2005/8/layout/list1"/>
    <dgm:cxn modelId="{5069C919-2A35-AC48-93D8-3A5098DA6712}" srcId="{5DBD5AC5-6BD3-184D-8B21-37EFCF2ABAB3}" destId="{4C23666F-D47B-5840-A9AE-6ECAF2EE7A03}" srcOrd="0" destOrd="0" parTransId="{E822140C-2B32-4848-84C3-4E02603645E2}" sibTransId="{6E60C6CF-4055-C846-8063-FAECB586FA1C}"/>
    <dgm:cxn modelId="{067AD743-CE11-2243-A601-B9222EE66238}" srcId="{5DBD5AC5-6BD3-184D-8B21-37EFCF2ABAB3}" destId="{4656197C-5DDE-0B4A-9FC1-329A3178B938}" srcOrd="1" destOrd="0" parTransId="{57BDA690-3996-3544-8615-814A7108CCD6}" sibTransId="{7DE6645A-4779-A045-BBE0-85AA3C8AE246}"/>
    <dgm:cxn modelId="{704DDA67-D667-5643-BB6E-78AA8E080BED}" type="presOf" srcId="{4656197C-5DDE-0B4A-9FC1-329A3178B938}" destId="{44788372-AFAF-E742-9B05-F31D4A444DFA}" srcOrd="1" destOrd="0" presId="urn:microsoft.com/office/officeart/2005/8/layout/list1"/>
    <dgm:cxn modelId="{9BF4A871-E06A-D04A-A5F8-7C89B072F538}" srcId="{5DBD5AC5-6BD3-184D-8B21-37EFCF2ABAB3}" destId="{BC72B126-5DC9-9445-B599-A2B7C0A67B55}" srcOrd="2" destOrd="0" parTransId="{76E470F5-7340-264C-B292-4660C813EDDE}" sibTransId="{0C7FAF1E-1CB3-E448-9841-1F2B1001BE5F}"/>
    <dgm:cxn modelId="{B9B3DF9E-58A9-6F48-A4EA-21AA947D477F}" type="presOf" srcId="{4C23666F-D47B-5840-A9AE-6ECAF2EE7A03}" destId="{3668E482-1312-B746-BF45-F1F813EE0CB5}" srcOrd="1" destOrd="0" presId="urn:microsoft.com/office/officeart/2005/8/layout/list1"/>
    <dgm:cxn modelId="{6A6F99A9-9538-9B48-8D6D-CB7D9001815F}" type="presOf" srcId="{4656197C-5DDE-0B4A-9FC1-329A3178B938}" destId="{5F19DEFA-BCCD-4F46-B368-5C78D8F6DEBD}" srcOrd="0" destOrd="0" presId="urn:microsoft.com/office/officeart/2005/8/layout/list1"/>
    <dgm:cxn modelId="{107A07E2-EE78-5E45-8C21-FF29A554B952}" type="presOf" srcId="{4C23666F-D47B-5840-A9AE-6ECAF2EE7A03}" destId="{41C0A17C-0519-8147-BA9B-006CEC5944E6}" srcOrd="0" destOrd="0" presId="urn:microsoft.com/office/officeart/2005/8/layout/list1"/>
    <dgm:cxn modelId="{338000F1-1A66-194B-AD26-CF749A562B3D}" type="presOf" srcId="{BC72B126-5DC9-9445-B599-A2B7C0A67B55}" destId="{85DD7097-E804-AB45-A0EC-BCA6BCB945C2}" srcOrd="1" destOrd="0" presId="urn:microsoft.com/office/officeart/2005/8/layout/list1"/>
    <dgm:cxn modelId="{0605F2F2-F59E-E440-896F-EF4B6D412372}" type="presOf" srcId="{BC72B126-5DC9-9445-B599-A2B7C0A67B55}" destId="{7D1D05DA-3EFE-8D4F-B0DF-BD0E2CA484CD}" srcOrd="0" destOrd="0" presId="urn:microsoft.com/office/officeart/2005/8/layout/list1"/>
    <dgm:cxn modelId="{F5204AD0-4A22-C74E-ADA7-24F3CF80465B}" type="presParOf" srcId="{70D3B126-A2AA-0B41-833A-EF232E54646A}" destId="{FE34554E-B77E-8443-8BA2-3C452795003B}" srcOrd="0" destOrd="0" presId="urn:microsoft.com/office/officeart/2005/8/layout/list1"/>
    <dgm:cxn modelId="{0A9AC02E-F5C7-D14E-B452-F84449C704E5}" type="presParOf" srcId="{FE34554E-B77E-8443-8BA2-3C452795003B}" destId="{41C0A17C-0519-8147-BA9B-006CEC5944E6}" srcOrd="0" destOrd="0" presId="urn:microsoft.com/office/officeart/2005/8/layout/list1"/>
    <dgm:cxn modelId="{7E58E557-D4BA-E24F-9E72-150013598526}" type="presParOf" srcId="{FE34554E-B77E-8443-8BA2-3C452795003B}" destId="{3668E482-1312-B746-BF45-F1F813EE0CB5}" srcOrd="1" destOrd="0" presId="urn:microsoft.com/office/officeart/2005/8/layout/list1"/>
    <dgm:cxn modelId="{D1A552F2-2088-8242-A981-79D393C29D40}" type="presParOf" srcId="{70D3B126-A2AA-0B41-833A-EF232E54646A}" destId="{A3456EC9-BC58-B247-8E38-745B6B6CD00B}" srcOrd="1" destOrd="0" presId="urn:microsoft.com/office/officeart/2005/8/layout/list1"/>
    <dgm:cxn modelId="{7DABCD28-FE47-0F42-8D84-B9F9491968DE}" type="presParOf" srcId="{70D3B126-A2AA-0B41-833A-EF232E54646A}" destId="{7F02A92B-4759-424F-9EEA-DFB9E6D38351}" srcOrd="2" destOrd="0" presId="urn:microsoft.com/office/officeart/2005/8/layout/list1"/>
    <dgm:cxn modelId="{EE0472A6-D9A4-B64C-A66D-75721BA16D2C}" type="presParOf" srcId="{70D3B126-A2AA-0B41-833A-EF232E54646A}" destId="{8C0CACC2-F92B-674A-92A3-281F7BD7FEB5}" srcOrd="3" destOrd="0" presId="urn:microsoft.com/office/officeart/2005/8/layout/list1"/>
    <dgm:cxn modelId="{30EB0648-B991-6C44-B797-AA29F46D93ED}" type="presParOf" srcId="{70D3B126-A2AA-0B41-833A-EF232E54646A}" destId="{59B34617-3D2B-1447-BD08-4E11B724554F}" srcOrd="4" destOrd="0" presId="urn:microsoft.com/office/officeart/2005/8/layout/list1"/>
    <dgm:cxn modelId="{771F05E0-32E0-8F4E-8BC8-BC7A1F1AE79A}" type="presParOf" srcId="{59B34617-3D2B-1447-BD08-4E11B724554F}" destId="{5F19DEFA-BCCD-4F46-B368-5C78D8F6DEBD}" srcOrd="0" destOrd="0" presId="urn:microsoft.com/office/officeart/2005/8/layout/list1"/>
    <dgm:cxn modelId="{BD42A638-1902-2244-BC58-520380065A7A}" type="presParOf" srcId="{59B34617-3D2B-1447-BD08-4E11B724554F}" destId="{44788372-AFAF-E742-9B05-F31D4A444DFA}" srcOrd="1" destOrd="0" presId="urn:microsoft.com/office/officeart/2005/8/layout/list1"/>
    <dgm:cxn modelId="{6EA6FDFF-079B-404C-B7DB-64AA481D1167}" type="presParOf" srcId="{70D3B126-A2AA-0B41-833A-EF232E54646A}" destId="{9B45BCEC-97F8-5C4B-90A6-926D1184A7AF}" srcOrd="5" destOrd="0" presId="urn:microsoft.com/office/officeart/2005/8/layout/list1"/>
    <dgm:cxn modelId="{671103DB-8EA5-F041-ACC4-BBBC9DF62F05}" type="presParOf" srcId="{70D3B126-A2AA-0B41-833A-EF232E54646A}" destId="{BF9990D6-069D-B74A-B7FD-9982FF7716E0}" srcOrd="6" destOrd="0" presId="urn:microsoft.com/office/officeart/2005/8/layout/list1"/>
    <dgm:cxn modelId="{ADBB921E-D7AD-1E47-B414-835FF00DB500}" type="presParOf" srcId="{70D3B126-A2AA-0B41-833A-EF232E54646A}" destId="{83DF645F-D56F-7143-8542-F9BF4B6D2CAC}" srcOrd="7" destOrd="0" presId="urn:microsoft.com/office/officeart/2005/8/layout/list1"/>
    <dgm:cxn modelId="{06AF7E48-F4FE-3D4E-962C-4ADBC19445F9}" type="presParOf" srcId="{70D3B126-A2AA-0B41-833A-EF232E54646A}" destId="{B21B2EAE-F4C5-AD46-A0E1-C7D51B3FCD0D}" srcOrd="8" destOrd="0" presId="urn:microsoft.com/office/officeart/2005/8/layout/list1"/>
    <dgm:cxn modelId="{3630CE95-EAA9-AB42-91D8-68F8A9DACF56}" type="presParOf" srcId="{B21B2EAE-F4C5-AD46-A0E1-C7D51B3FCD0D}" destId="{7D1D05DA-3EFE-8D4F-B0DF-BD0E2CA484CD}" srcOrd="0" destOrd="0" presId="urn:microsoft.com/office/officeart/2005/8/layout/list1"/>
    <dgm:cxn modelId="{20FB4112-0560-684A-9C4E-6A410490673F}" type="presParOf" srcId="{B21B2EAE-F4C5-AD46-A0E1-C7D51B3FCD0D}" destId="{85DD7097-E804-AB45-A0EC-BCA6BCB945C2}" srcOrd="1" destOrd="0" presId="urn:microsoft.com/office/officeart/2005/8/layout/list1"/>
    <dgm:cxn modelId="{F3DE3EB1-3CBB-DF4C-A256-282EE34DC763}" type="presParOf" srcId="{70D3B126-A2AA-0B41-833A-EF232E54646A}" destId="{E7C4F2CA-847C-524A-8F02-824992CFDB3C}" srcOrd="9" destOrd="0" presId="urn:microsoft.com/office/officeart/2005/8/layout/list1"/>
    <dgm:cxn modelId="{CF4EBA33-8250-B546-97E0-C62103C259C8}" type="presParOf" srcId="{70D3B126-A2AA-0B41-833A-EF232E54646A}" destId="{CC0F274F-DFF7-3C4F-99E7-2EDF602D0D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57F4A-1015-2D41-888A-9D3C7A36A59E}">
      <dsp:nvSpPr>
        <dsp:cNvPr id="0" name=""/>
        <dsp:cNvSpPr/>
      </dsp:nvSpPr>
      <dsp:spPr>
        <a:xfrm>
          <a:off x="371777" y="9238"/>
          <a:ext cx="3377866" cy="33778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Явно</a:t>
          </a:r>
          <a:r>
            <a:rPr lang="ru-RU" sz="3400" kern="1200" baseline="0" dirty="0"/>
            <a:t> – </a:t>
          </a:r>
          <a:r>
            <a:rPr lang="en-US" sz="3400" kern="1200" baseline="0" dirty="0"/>
            <a:t>Figures and Axes</a:t>
          </a:r>
          <a:endParaRPr lang="ru-RU" sz="3400" kern="1200" dirty="0"/>
        </a:p>
      </dsp:txBody>
      <dsp:txXfrm>
        <a:off x="843461" y="407561"/>
        <a:ext cx="1947598" cy="2581220"/>
      </dsp:txXfrm>
    </dsp:sp>
    <dsp:sp modelId="{F675B776-2569-6E48-89B0-DEFA42F1FC54}">
      <dsp:nvSpPr>
        <dsp:cNvPr id="0" name=""/>
        <dsp:cNvSpPr/>
      </dsp:nvSpPr>
      <dsp:spPr>
        <a:xfrm>
          <a:off x="2806276" y="9238"/>
          <a:ext cx="3377866" cy="3377866"/>
        </a:xfrm>
        <a:prstGeom prst="ellipse">
          <a:avLst/>
        </a:prstGeom>
        <a:solidFill>
          <a:schemeClr val="accent4">
            <a:alpha val="50000"/>
            <a:hueOff val="9128156"/>
            <a:satOff val="0"/>
            <a:lumOff val="-2980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 err="1"/>
            <a:t>Полуавто</a:t>
          </a:r>
          <a:r>
            <a:rPr lang="ru-RU" sz="3400" kern="1200" dirty="0"/>
            <a:t> - </a:t>
          </a:r>
          <a:r>
            <a:rPr lang="en-US" sz="3400" kern="1200" dirty="0" err="1"/>
            <a:t>pyplot</a:t>
          </a:r>
          <a:endParaRPr lang="ru-RU" sz="3400" kern="1200" dirty="0"/>
        </a:p>
      </dsp:txBody>
      <dsp:txXfrm>
        <a:off x="3764860" y="407561"/>
        <a:ext cx="1947598" cy="2581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2A92B-4759-424F-9EEA-DFB9E6D38351}">
      <dsp:nvSpPr>
        <dsp:cNvPr id="0" name=""/>
        <dsp:cNvSpPr/>
      </dsp:nvSpPr>
      <dsp:spPr>
        <a:xfrm>
          <a:off x="0" y="1172139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8E482-1312-B746-BF45-F1F813EE0CB5}">
      <dsp:nvSpPr>
        <dsp:cNvPr id="0" name=""/>
        <dsp:cNvSpPr/>
      </dsp:nvSpPr>
      <dsp:spPr>
        <a:xfrm>
          <a:off x="355972" y="921220"/>
          <a:ext cx="498361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Интерактивная библиотека с возможностью делать </a:t>
          </a:r>
          <a:r>
            <a:rPr lang="ru-RU" sz="1700" kern="1200" dirty="0" err="1"/>
            <a:t>дэшборды</a:t>
          </a:r>
          <a:r>
            <a:rPr lang="ru-RU" sz="1700" kern="1200" dirty="0"/>
            <a:t> через </a:t>
          </a:r>
          <a:r>
            <a:rPr lang="en-US" sz="1700" kern="1200" dirty="0"/>
            <a:t>Dash</a:t>
          </a:r>
          <a:endParaRPr lang="ru-RU" sz="1700" kern="1200" dirty="0"/>
        </a:p>
      </dsp:txBody>
      <dsp:txXfrm>
        <a:off x="380470" y="945718"/>
        <a:ext cx="4934619" cy="452844"/>
      </dsp:txXfrm>
    </dsp:sp>
    <dsp:sp modelId="{BF9990D6-069D-B74A-B7FD-9982FF7716E0}">
      <dsp:nvSpPr>
        <dsp:cNvPr id="0" name=""/>
        <dsp:cNvSpPr/>
      </dsp:nvSpPr>
      <dsp:spPr>
        <a:xfrm>
          <a:off x="0" y="194326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991659"/>
              <a:satOff val="42307"/>
              <a:lumOff val="4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88372-AFAF-E742-9B05-F31D4A444DFA}">
      <dsp:nvSpPr>
        <dsp:cNvPr id="0" name=""/>
        <dsp:cNvSpPr/>
      </dsp:nvSpPr>
      <dsp:spPr>
        <a:xfrm>
          <a:off x="355972" y="1692340"/>
          <a:ext cx="4983615" cy="501840"/>
        </a:xfrm>
        <a:prstGeom prst="roundRect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Ядро - </a:t>
          </a:r>
          <a:r>
            <a:rPr lang="en-US" sz="1700" kern="1200" dirty="0"/>
            <a:t>JS</a:t>
          </a:r>
          <a:endParaRPr lang="ru-RU" sz="1700" kern="1200" dirty="0"/>
        </a:p>
      </dsp:txBody>
      <dsp:txXfrm>
        <a:off x="380470" y="1716838"/>
        <a:ext cx="4934619" cy="452844"/>
      </dsp:txXfrm>
    </dsp:sp>
    <dsp:sp modelId="{CC0F274F-DFF7-3C4F-99E7-2EDF602D0DB3}">
      <dsp:nvSpPr>
        <dsp:cNvPr id="0" name=""/>
        <dsp:cNvSpPr/>
      </dsp:nvSpPr>
      <dsp:spPr>
        <a:xfrm>
          <a:off x="0" y="271438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D7097-E804-AB45-A0EC-BCA6BCB945C2}">
      <dsp:nvSpPr>
        <dsp:cNvPr id="0" name=""/>
        <dsp:cNvSpPr/>
      </dsp:nvSpPr>
      <dsp:spPr>
        <a:xfrm>
          <a:off x="355972" y="2463460"/>
          <a:ext cx="4983615" cy="501840"/>
        </a:xfrm>
        <a:prstGeom prst="roundRect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Все - </a:t>
          </a:r>
          <a:r>
            <a:rPr lang="en-US" sz="1700" kern="1200" dirty="0"/>
            <a:t>json</a:t>
          </a:r>
          <a:endParaRPr lang="ru-RU" sz="1700" kern="1200" dirty="0"/>
        </a:p>
      </dsp:txBody>
      <dsp:txXfrm>
        <a:off x="380470" y="2487958"/>
        <a:ext cx="493461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739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4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951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0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9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40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7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32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63" r:id="rId7"/>
    <p:sldLayoutId id="2147483664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hyperlink" Target="https://www.routledge.com/Visualization-Analysis-and-Design/Munzner/p/book/9781466508910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www.edwardtufte.com/tufte/books_vdq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reau.ru/soviet/selected/igor-vahromeev/tipografika-i-vyorstka/" TargetMode="External"/><Relationship Id="rId5" Type="http://schemas.openxmlformats.org/officeDocument/2006/relationships/hyperlink" Target="https://blog.infotanka.ru/" TargetMode="External"/><Relationship Id="rId4" Type="http://schemas.openxmlformats.org/officeDocument/2006/relationships/hyperlink" Target="https://www.litres.ru/aleksandr-bogachev/grafiki-kotorye-ubezhdaut-vseh/" TargetMode="External"/><Relationship Id="rId9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hyperlink" Target="https://www.mann-ivanov-ferber.ru/books/dizajn-privyichnyix-veshhej/" TargetMode="External"/><Relationship Id="rId7" Type="http://schemas.openxmlformats.org/officeDocument/2006/relationships/image" Target="../media/image41.jpg"/><Relationship Id="rId2" Type="http://schemas.openxmlformats.org/officeDocument/2006/relationships/hyperlink" Target="https://www.litres.ru/dzhef-raskin/interfeys-novye-napravleniya-v-proektirovanii-komputernyh-sistem-244994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-ivanov-ferber.ru/books/dannye-vizualiziruj-rasskazhi-ispolzuj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mann-ivanov-ferber.ru/books/paperbook/back-napkin/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www.litres.ru/barbara-minto/princip-piramidy-minto-r-zolotye-pravila-myshleniya-delovogo" TargetMode="External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468295/" TargetMode="External"/><Relationship Id="rId3" Type="http://schemas.openxmlformats.org/officeDocument/2006/relationships/hyperlink" Target="https://revealthedata.com/blog/" TargetMode="External"/><Relationship Id="rId7" Type="http://schemas.openxmlformats.org/officeDocument/2006/relationships/hyperlink" Target="https://github.com/nalgeon/dataviz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abr.com/ru/company/true_engineering/blog/422093/" TargetMode="External"/><Relationship Id="rId5" Type="http://schemas.openxmlformats.org/officeDocument/2006/relationships/hyperlink" Target="https://python-graph-gallery.com/" TargetMode="External"/><Relationship Id="rId4" Type="http://schemas.openxmlformats.org/officeDocument/2006/relationships/hyperlink" Target="https://www.data-to-viz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718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</a:t>
            </a:r>
            <a:br>
              <a:rPr lang="en-US" sz="5600" spc="-35" dirty="0">
                <a:solidFill>
                  <a:srgbClr val="FFFFFF"/>
                </a:solidFill>
              </a:rPr>
            </a:br>
            <a:r>
              <a:rPr lang="ru-RU" spc="-10" dirty="0">
                <a:solidFill>
                  <a:srgbClr val="FFFFFF"/>
                </a:solidFill>
              </a:rPr>
              <a:t>Визуализация данных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Matplotlib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12EA4C-E100-B142-84B1-235223BF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43" y="564204"/>
            <a:ext cx="4015091" cy="40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A31036-7D8B-694F-AB4D-2205A16C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1" y="214008"/>
            <a:ext cx="5289754" cy="1269541"/>
          </a:xfrm>
          <a:prstGeom prst="rect">
            <a:avLst/>
          </a:prstGeom>
        </p:spPr>
      </p:pic>
      <p:pic>
        <p:nvPicPr>
          <p:cNvPr id="6" name="Picture 2" descr="Chart">
            <a:extLst>
              <a:ext uri="{FF2B5EF4-FFF2-40B4-BE49-F238E27FC236}">
                <a16:creationId xmlns:a16="http://schemas.microsoft.com/office/drawing/2014/main" id="{104B5011-6AF0-9F42-A444-9998D544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4" y="1686127"/>
            <a:ext cx="2940653" cy="30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BB881-CE4B-1A41-8B56-C4FBB37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styles</a:t>
            </a:r>
            <a:endParaRPr lang="ru-RU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524F0E68-D1FA-E848-9FB3-13AC5398F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108892"/>
              </p:ext>
            </p:extLst>
          </p:nvPr>
        </p:nvGraphicFramePr>
        <p:xfrm>
          <a:off x="122850" y="987878"/>
          <a:ext cx="6555921" cy="3396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6B3FEA-68F0-E44A-A975-2714CE6E2CEB}"/>
              </a:ext>
            </a:extLst>
          </p:cNvPr>
          <p:cNvSpPr txBox="1"/>
          <p:nvPr/>
        </p:nvSpPr>
        <p:spPr>
          <a:xfrm>
            <a:off x="4144447" y="4579257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state-based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46C68-C77B-264C-B808-7F86B71EC409}"/>
              </a:ext>
            </a:extLst>
          </p:cNvPr>
          <p:cNvSpPr txBox="1"/>
          <p:nvPr/>
        </p:nvSpPr>
        <p:spPr>
          <a:xfrm>
            <a:off x="1581248" y="4579256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</a:t>
            </a:r>
            <a:r>
              <a:rPr lang="en-US" dirty="0">
                <a:solidFill>
                  <a:srgbClr val="222222"/>
                </a:solidFill>
                <a:latin typeface="source sans pro" panose="020F0502020204030204" pitchFamily="34" charset="0"/>
              </a:rPr>
              <a:t>less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D13D-B30C-CC46-BD9F-6B38EA6EA161}"/>
              </a:ext>
            </a:extLst>
          </p:cNvPr>
          <p:cNvSpPr txBox="1"/>
          <p:nvPr/>
        </p:nvSpPr>
        <p:spPr>
          <a:xfrm>
            <a:off x="6678771" y="1048256"/>
            <a:ext cx="2228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Pyplot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– совокупность оберток над объектно-ориентированными интерфейсами. </a:t>
            </a:r>
          </a:p>
          <a:p>
            <a:endParaRPr lang="en-US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ru-RU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" sz="1600" dirty="0" err="1"/>
              <a:t>plt.title</a:t>
            </a:r>
            <a:r>
              <a:rPr lang="en" sz="1600" dirty="0"/>
              <a:t>()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соответствует геттерам и сеттерам ОО</a:t>
            </a:r>
            <a:r>
              <a:rPr 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подхода 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</a:p>
          <a:p>
            <a:r>
              <a:rPr lang="en" sz="1600" dirty="0" err="1"/>
              <a:t>ax.set_title</a:t>
            </a:r>
            <a:r>
              <a:rPr lang="en" sz="1600" dirty="0"/>
              <a:t>()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</a:p>
          <a:p>
            <a:r>
              <a:rPr lang="en" sz="1600" dirty="0" err="1"/>
              <a:t>ax.get_title</a:t>
            </a:r>
            <a:r>
              <a:rPr lang="en" sz="1600" dirty="0"/>
              <a:t>()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8431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6B0E183-8E2F-3A43-B336-40540D67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B5684A-ABD1-C942-8D8F-A7450D877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4" t="26032" r="15753" b="38095"/>
          <a:stretch/>
        </p:blipFill>
        <p:spPr>
          <a:xfrm>
            <a:off x="5702683" y="1757237"/>
            <a:ext cx="3318467" cy="22802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B6701-E22F-6F4E-8850-7A5D22B6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38"/>
          <a:stretch/>
        </p:blipFill>
        <p:spPr>
          <a:xfrm>
            <a:off x="500550" y="1623750"/>
            <a:ext cx="4986686" cy="1273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80BC2B-07DD-4149-A44F-2504D3DE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93"/>
          <a:stretch/>
        </p:blipFill>
        <p:spPr>
          <a:xfrm>
            <a:off x="500550" y="3360786"/>
            <a:ext cx="4986686" cy="10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2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Seaborn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27538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3BAE-47C3-364E-B602-F0100303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0" dirty="0"/>
              <a:t>Figure-level vs. axes-level functions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1CBEF-E848-DC44-B162-0AD65813CA44}"/>
              </a:ext>
            </a:extLst>
          </p:cNvPr>
          <p:cNvSpPr txBox="1"/>
          <p:nvPr/>
        </p:nvSpPr>
        <p:spPr>
          <a:xfrm>
            <a:off x="500550" y="1131040"/>
            <a:ext cx="2291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dirty="0"/>
              <a:t>axes-level – </a:t>
            </a:r>
            <a:r>
              <a:rPr lang="ru-RU" b="0" dirty="0"/>
              <a:t>деление по оси (</a:t>
            </a:r>
            <a:r>
              <a:rPr lang="ru-RU" b="0" dirty="0" err="1"/>
              <a:t>напр</a:t>
            </a:r>
            <a:r>
              <a:rPr lang="ru-RU" b="0" dirty="0"/>
              <a:t>, группировка по признаку)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988715-8003-4745-9DEA-557F02C2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8" y="2145322"/>
            <a:ext cx="4149967" cy="266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0FC54-C360-E445-851A-D429C710B25D}"/>
              </a:ext>
            </a:extLst>
          </p:cNvPr>
          <p:cNvSpPr txBox="1"/>
          <p:nvPr/>
        </p:nvSpPr>
        <p:spPr>
          <a:xfrm>
            <a:off x="5461714" y="1131040"/>
            <a:ext cx="24249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Figure-level</a:t>
            </a:r>
            <a:r>
              <a:rPr lang="en" b="0" dirty="0"/>
              <a:t> – </a:t>
            </a:r>
            <a:r>
              <a:rPr lang="ru-RU" b="0" dirty="0"/>
              <a:t>разные типы графиков внутри одной функции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191333-CE13-BA49-B9B1-2FF5252E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50" y="1869704"/>
            <a:ext cx="4076700" cy="29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4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Plotly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2480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4BD16-7BC0-9945-AE14-3DDF76DE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E4689569-D359-1A49-82E8-E95C8486A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57334"/>
              </p:ext>
            </p:extLst>
          </p:nvPr>
        </p:nvGraphicFramePr>
        <p:xfrm>
          <a:off x="443400" y="1005115"/>
          <a:ext cx="711945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796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/>
              <a:t>Про хорошие визуализации</a:t>
            </a:r>
            <a:endParaRPr sz="36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703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74BE1-279B-A144-9F54-B8D91715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86" y="1187974"/>
            <a:ext cx="8520600" cy="1095900"/>
          </a:xfrm>
        </p:spPr>
        <p:txBody>
          <a:bodyPr/>
          <a:lstStyle/>
          <a:p>
            <a:r>
              <a:rPr lang="ru-RU" dirty="0"/>
              <a:t>Что для вас хороший график или </a:t>
            </a:r>
            <a:r>
              <a:rPr lang="ru-RU" dirty="0" err="1"/>
              <a:t>дэшборд</a:t>
            </a:r>
            <a:r>
              <a:rPr lang="ru-RU" dirty="0"/>
              <a:t>?</a:t>
            </a:r>
          </a:p>
        </p:txBody>
      </p:sp>
      <p:pic>
        <p:nvPicPr>
          <p:cNvPr id="13" name="Google Shape;119;p20">
            <a:extLst>
              <a:ext uri="{FF2B5EF4-FFF2-40B4-BE49-F238E27FC236}">
                <a16:creationId xmlns:a16="http://schemas.microsoft.com/office/drawing/2014/main" id="{1B0749D9-02FE-0347-8F88-13B2E94E85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0;p20">
            <a:extLst>
              <a:ext uri="{FF2B5EF4-FFF2-40B4-BE49-F238E27FC236}">
                <a16:creationId xmlns:a16="http://schemas.microsoft.com/office/drawing/2014/main" id="{DB4C9B1C-9567-BE49-A583-D22459B173DD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21;p20">
            <a:extLst>
              <a:ext uri="{FF2B5EF4-FFF2-40B4-BE49-F238E27FC236}">
                <a16:creationId xmlns:a16="http://schemas.microsoft.com/office/drawing/2014/main" id="{EAE03A83-D544-3349-8A6C-B2375222DA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2;p20">
            <a:extLst>
              <a:ext uri="{FF2B5EF4-FFF2-40B4-BE49-F238E27FC236}">
                <a16:creationId xmlns:a16="http://schemas.microsoft.com/office/drawing/2014/main" id="{CE3188D6-70C6-914F-A420-F6FD1D6AF9AF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3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263F91-1CEB-714D-89A8-9AEBF61A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pic>
        <p:nvPicPr>
          <p:cNvPr id="1026" name="Picture 2" descr="Не быть тебе дизайнером | Пикабу">
            <a:extLst>
              <a:ext uri="{FF2B5EF4-FFF2-40B4-BE49-F238E27FC236}">
                <a16:creationId xmlns:a16="http://schemas.microsoft.com/office/drawing/2014/main" id="{260F897B-F043-9949-BA72-8092B5984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 b="4603"/>
          <a:stretch/>
        </p:blipFill>
        <p:spPr bwMode="auto">
          <a:xfrm>
            <a:off x="141514" y="133924"/>
            <a:ext cx="4667250" cy="47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FE1352-1B9A-A040-8EE2-7A87872E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30724"/>
            <a:ext cx="4449150" cy="1095900"/>
          </a:xfrm>
        </p:spPr>
        <p:txBody>
          <a:bodyPr/>
          <a:lstStyle/>
          <a:p>
            <a:r>
              <a:rPr lang="ru-RU" dirty="0"/>
              <a:t>Зачем</a:t>
            </a:r>
          </a:p>
        </p:txBody>
      </p:sp>
      <p:graphicFrame>
        <p:nvGraphicFramePr>
          <p:cNvPr id="10" name="Google Shape;168;p23">
            <a:extLst>
              <a:ext uri="{FF2B5EF4-FFF2-40B4-BE49-F238E27FC236}">
                <a16:creationId xmlns:a16="http://schemas.microsoft.com/office/drawing/2014/main" id="{D7C3EA1B-620E-7048-A7E6-B67E4754D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914392"/>
              </p:ext>
            </p:extLst>
          </p:nvPr>
        </p:nvGraphicFramePr>
        <p:xfrm>
          <a:off x="4808764" y="1745664"/>
          <a:ext cx="3745383" cy="1486770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3350" indent="0">
                        <a:buFont typeface="Arial" panose="020B0604020202020204" pitchFamily="34" charset="0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Легкое и быстрое восприятие информации для пользователей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Выявление неочевидных закономерностей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/>
                        <a:t>Единство стиля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8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9B821-D411-314C-BB83-AAFE1AC593FA}"/>
              </a:ext>
            </a:extLst>
          </p:cNvPr>
          <p:cNvSpPr txBox="1"/>
          <p:nvPr/>
        </p:nvSpPr>
        <p:spPr>
          <a:xfrm>
            <a:off x="416378" y="483442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https</a:t>
            </a:r>
            <a:r>
              <a:rPr lang="ru-RU" sz="900" dirty="0"/>
              <a:t>://</a:t>
            </a:r>
            <a:r>
              <a:rPr lang="ru-RU" sz="900" dirty="0" err="1"/>
              <a:t>revealthedata.com</a:t>
            </a:r>
            <a:r>
              <a:rPr lang="ru-RU" sz="900" dirty="0"/>
              <a:t>/</a:t>
            </a:r>
            <a:r>
              <a:rPr lang="ru-RU" sz="900" dirty="0" err="1"/>
              <a:t>blog</a:t>
            </a:r>
            <a:r>
              <a:rPr lang="ru-RU" sz="900" dirty="0"/>
              <a:t>/</a:t>
            </a:r>
            <a:r>
              <a:rPr lang="ru-RU" sz="900" dirty="0" err="1"/>
              <a:t>all</a:t>
            </a:r>
            <a:r>
              <a:rPr lang="ru-RU" sz="900" dirty="0"/>
              <a:t>/</a:t>
            </a:r>
            <a:r>
              <a:rPr lang="ru-RU" sz="900" dirty="0" err="1"/>
              <a:t>navyki-dlya-vizualizacii-dannyh-i-dataviz-inzhenerov</a:t>
            </a:r>
            <a:r>
              <a:rPr lang="ru-RU" sz="900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1B328-35C0-9248-9508-B1900B519221}"/>
              </a:ext>
            </a:extLst>
          </p:cNvPr>
          <p:cNvSpPr txBox="1"/>
          <p:nvPr/>
        </p:nvSpPr>
        <p:spPr>
          <a:xfrm>
            <a:off x="500550" y="1310463"/>
            <a:ext cx="38704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Больше «дизайнерские»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Визуализация данных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«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скилз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» — минимизация чернил, принципы визуального кодирования данных, принципы оформления графиков.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Манзнер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Богачёв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Блог Тани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dirty="0"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Графический дизайн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Правила верстки, композиция, модульные сетки, цвета и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типографика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адаптивный дизайн, работа с динамичным контентом (изменение данных в графиках).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Советы на сайте Бюро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 и книги, которые там рекомендуют.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5B663-D145-6142-A0F8-30ABF6AFE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881" y="996347"/>
            <a:ext cx="26797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499A4-C2D1-204E-BB85-6B42F4DB8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895" y="330724"/>
            <a:ext cx="2255060" cy="2852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D5217-03DD-AD49-B098-54235DD1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274" y="2932751"/>
            <a:ext cx="1533224" cy="18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CD36-C686-D440-8EDF-F7E35F7BB599}"/>
              </a:ext>
            </a:extLst>
          </p:cNvPr>
          <p:cNvSpPr txBox="1"/>
          <p:nvPr/>
        </p:nvSpPr>
        <p:spPr>
          <a:xfrm>
            <a:off x="4257482" y="1162941"/>
            <a:ext cx="457200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Дизайн интерфейсов и </a:t>
            </a:r>
            <a:r>
              <a:rPr lang="en" sz="1100" b="1" i="0" u="none" strike="noStrike" dirty="0">
                <a:solidFill>
                  <a:srgbClr val="000000"/>
                </a:solidFill>
                <a:effectLst/>
                <a:latin typeface=""/>
              </a:rPr>
              <a:t>UX</a:t>
            </a:r>
            <a:b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Выбор подходящих элементов управления, паттерны использования </a:t>
            </a:r>
            <a: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  <a:t>UI 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элементов, сценарии работы.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Раскин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Норман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dirty="0"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 err="1">
                <a:solidFill>
                  <a:srgbClr val="000000"/>
                </a:solidFill>
                <a:effectLst/>
                <a:latin typeface=""/>
              </a:rPr>
              <a:t>Сторителлинг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Нарратив анализа данных в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дашборде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выделение идей и их презентация, аннотации, принципы журналистики данных и построение пирамиды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Роэм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Нафлик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A63AF-383D-5A4F-B766-025AD84AB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367" y="2527362"/>
            <a:ext cx="1824500" cy="261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41B47-8C93-D146-A44D-7FB617720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9" y="998697"/>
            <a:ext cx="1253753" cy="1827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DA45FB-5F73-F241-B38F-116B5811B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88" y="2972807"/>
            <a:ext cx="1338057" cy="1608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607ED-D53A-F14D-AFBE-09020EFFFA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495" y="3544498"/>
            <a:ext cx="1286640" cy="1533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2FEAA-3C41-9041-960F-2E3A798DA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852" y="1443650"/>
            <a:ext cx="1079454" cy="15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EEA7C-9B84-5742-8033-2A83B748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7C3D19-834A-4842-90D5-77C47399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8229C8-9B96-C24C-B1C2-C1C7BA74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pic>
        <p:nvPicPr>
          <p:cNvPr id="6148" name="Picture 4" descr="The Manifesto of the Data-Ink Ratio - Speedwell">
            <a:extLst>
              <a:ext uri="{FF2B5EF4-FFF2-40B4-BE49-F238E27FC236}">
                <a16:creationId xmlns:a16="http://schemas.microsoft.com/office/drawing/2014/main" id="{66A1173C-4EAC-3B4E-9E5C-CA322A15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2" y="1349690"/>
            <a:ext cx="6906986" cy="3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89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13880-D2C6-A043-B784-7234FC1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29999C-EDDC-DE44-8009-B4A227220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6BB8FA-9AED-E343-AA92-E79640616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  <p:pic>
        <p:nvPicPr>
          <p:cNvPr id="7172" name="Picture 4" descr="Data to Ink Ratio (Tufte principle of Data Visualisation) - YouTube">
            <a:extLst>
              <a:ext uri="{FF2B5EF4-FFF2-40B4-BE49-F238E27FC236}">
                <a16:creationId xmlns:a16="http://schemas.microsoft.com/office/drawing/2014/main" id="{FC703445-C7E4-4B46-ABBA-7C64555C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5" y="189226"/>
            <a:ext cx="8273143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9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повысить </a:t>
            </a:r>
            <a:r>
              <a:rPr lang="en-US" dirty="0"/>
              <a:t>DIR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5C872-B2C5-BA47-B8B4-3FCD5575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8" y="921901"/>
            <a:ext cx="7010400" cy="393616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2796" y="878674"/>
            <a:ext cx="3675859" cy="2243946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Удалить </a:t>
            </a:r>
            <a:r>
              <a:rPr lang="en-US" dirty="0"/>
              <a:t>non-data ink</a:t>
            </a:r>
          </a:p>
          <a:p>
            <a:pPr lvl="1"/>
            <a:r>
              <a:rPr lang="ru-RU" dirty="0"/>
              <a:t>Лишний фон, сетку, обводки</a:t>
            </a:r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r>
              <a:rPr lang="ru-RU" dirty="0"/>
              <a:t>Удалить лишний </a:t>
            </a:r>
            <a:r>
              <a:rPr lang="en-US" dirty="0"/>
              <a:t>data-ink</a:t>
            </a:r>
          </a:p>
          <a:p>
            <a:pPr lvl="1"/>
            <a:r>
              <a:rPr lang="ru-RU" dirty="0"/>
              <a:t>Округление</a:t>
            </a:r>
          </a:p>
          <a:p>
            <a:pPr lvl="1"/>
            <a:r>
              <a:rPr lang="ru-RU" dirty="0"/>
              <a:t>Легенда, встроенная в график</a:t>
            </a:r>
          </a:p>
          <a:p>
            <a:pPr lvl="1"/>
            <a:r>
              <a:rPr lang="ru-RU" dirty="0"/>
              <a:t>Подписи вместо осей</a:t>
            </a:r>
          </a:p>
        </p:txBody>
      </p:sp>
    </p:spTree>
    <p:extLst>
      <p:ext uri="{BB962C8B-B14F-4D97-AF65-F5344CB8AC3E}">
        <p14:creationId xmlns:p14="http://schemas.microsoft.com/office/powerpoint/2010/main" val="3324660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</p:spTree>
    <p:extLst>
      <p:ext uri="{BB962C8B-B14F-4D97-AF65-F5344CB8AC3E}">
        <p14:creationId xmlns:p14="http://schemas.microsoft.com/office/powerpoint/2010/main" val="49966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716798-7B3B-784F-B252-E25E7EB2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04"/>
          <a:stretch/>
        </p:blipFill>
        <p:spPr>
          <a:xfrm>
            <a:off x="4718548" y="1280537"/>
            <a:ext cx="4217998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0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674405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основа визуализаций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Seaborn – </a:t>
                      </a: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обертка для построения графиков в одну команду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Plotly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если хочется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интерактива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Максимизируйте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Data-ink ratio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повышения понятности графиков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</a:t>
            </a:r>
            <a:br>
              <a:rPr lang="en-US" dirty="0"/>
            </a:br>
            <a:r>
              <a:rPr lang="ru-RU" sz="2400" dirty="0"/>
              <a:t>Визуализация данных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7B5E8941-106E-E94B-8994-EE447A77153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C2B3EF11-39A9-D14D-92B8-5C2FCAF65FA0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Практика</a:t>
            </a:r>
            <a:endParaRPr sz="3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Рефлексия</a:t>
            </a:r>
            <a:endParaRPr dirty="0"/>
          </a:p>
        </p:txBody>
      </p:sp>
      <p:pic>
        <p:nvPicPr>
          <p:cNvPr id="325" name="Google Shape;32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089" y="15951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055215" y="1634629"/>
            <a:ext cx="4672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latin typeface=""/>
              </a:rPr>
              <a:t>Что нового для себя сегодня узнали?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3055215" y="2989489"/>
            <a:ext cx="4996800" cy="50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1600" dirty="0">
                <a:latin typeface=""/>
              </a:rPr>
              <a:t>Видите ли применение на рабочих задачах?</a:t>
            </a:r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925" y="29054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331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1150">
              <a:buSzPts val="1300"/>
              <a:buAutoNum type="arabicPeriod"/>
            </a:pPr>
            <a:r>
              <a:rPr lang="ru" sz="1300" dirty="0"/>
              <a:t>Документация</a:t>
            </a:r>
          </a:p>
          <a:p>
            <a:pPr lvl="0" indent="-311150">
              <a:buSzPts val="1300"/>
              <a:buAutoNum type="arabicPeriod"/>
            </a:pPr>
            <a:r>
              <a:rPr lang="ru" sz="1300" dirty="0"/>
              <a:t>Роман Бунин </a:t>
            </a:r>
            <a:r>
              <a:rPr lang="en" sz="1300" dirty="0">
                <a:hlinkClick r:id="rId3"/>
              </a:rPr>
              <a:t>https://revealthedata.com/blog/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ru" sz="1300" dirty="0"/>
              <a:t>Галерея, какой график под какую задачу </a:t>
            </a:r>
            <a:r>
              <a:rPr lang="en" sz="1300" dirty="0">
                <a:hlinkClick r:id="rId4"/>
              </a:rPr>
              <a:t>https://www.data-to-viz.com</a:t>
            </a:r>
            <a:r>
              <a:rPr lang="ru-RU" sz="1300" dirty="0"/>
              <a:t> , </a:t>
            </a:r>
            <a:r>
              <a:rPr lang="en" sz="1300" dirty="0">
                <a:hlinkClick r:id="rId5"/>
              </a:rPr>
              <a:t>https://python-graph-gallery.com</a:t>
            </a:r>
            <a:r>
              <a:rPr lang="ru-RU" sz="1300" dirty="0"/>
              <a:t> </a:t>
            </a:r>
          </a:p>
          <a:p>
            <a:pPr lvl="0" indent="-311150">
              <a:buSzPts val="1300"/>
              <a:buAutoNum type="arabicPeriod"/>
            </a:pPr>
            <a:r>
              <a:rPr lang="ru-RU" sz="1300" dirty="0"/>
              <a:t>Пересказ книги про </a:t>
            </a:r>
            <a:r>
              <a:rPr lang="ru-RU" sz="1300" dirty="0" err="1"/>
              <a:t>сторителлинг</a:t>
            </a:r>
            <a:r>
              <a:rPr lang="ru-RU" sz="1300" dirty="0"/>
              <a:t> </a:t>
            </a:r>
            <a:r>
              <a:rPr lang="en" sz="1300" dirty="0">
                <a:hlinkClick r:id="rId6"/>
              </a:rPr>
              <a:t>https://habr.com/ru/company/true_engineering/blog/422093/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en" sz="1300" dirty="0"/>
              <a:t>International Business Communication Standards 1.1</a:t>
            </a:r>
            <a:r>
              <a:rPr lang="ru-RU" sz="1300" dirty="0"/>
              <a:t> </a:t>
            </a:r>
            <a:r>
              <a:rPr lang="en" sz="1300" dirty="0">
                <a:hlinkClick r:id="rId7"/>
              </a:rPr>
              <a:t>https://github.com/nalgeon/dataviz</a:t>
            </a:r>
            <a:r>
              <a:rPr lang="ru-RU" sz="1300" dirty="0"/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50 оттенков </a:t>
            </a:r>
            <a:r>
              <a:rPr lang="ru-RU" sz="1400" b="0" i="0" u="none" strike="noStrike" dirty="0" err="1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matplotlib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  <a:hlinkClick r:id="rId8"/>
              </a:rPr>
              <a:t>https://habr.com/ru/articles/468295/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endParaRPr lang="ru-RU" sz="1400" b="0" i="0" u="none" strike="noStrike" dirty="0"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  <a:p>
            <a:pPr lvl="0" indent="-311150">
              <a:buSzPts val="1300"/>
              <a:buAutoNum type="arabicPeriod"/>
            </a:pPr>
            <a:endParaRPr lang="ru" sz="1300" dirty="0"/>
          </a:p>
        </p:txBody>
      </p:sp>
    </p:spTree>
    <p:extLst>
      <p:ext uri="{BB962C8B-B14F-4D97-AF65-F5344CB8AC3E}">
        <p14:creationId xmlns:p14="http://schemas.microsoft.com/office/powerpoint/2010/main" val="3944844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  <p:extLst>
      <p:ext uri="{BB962C8B-B14F-4D97-AF65-F5344CB8AC3E}">
        <p14:creationId xmlns:p14="http://schemas.microsoft.com/office/powerpoint/2010/main" val="3098425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120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en-US" dirty="0"/>
            </a:br>
            <a:br>
              <a:rPr lang="en-US" sz="900" dirty="0"/>
            </a:br>
            <a:r>
              <a:rPr lang="ru-RU" sz="1800" dirty="0"/>
              <a:t>18.</a:t>
            </a:r>
            <a:r>
              <a:rPr lang="en-US" sz="1800" dirty="0"/>
              <a:t>0</a:t>
            </a:r>
            <a:r>
              <a:rPr lang="ru-RU" sz="1800" dirty="0"/>
              <a:t>9 – Оркестрация задач: </a:t>
            </a:r>
            <a:r>
              <a:rPr lang="en-US" sz="1800" dirty="0" err="1"/>
              <a:t>jenkins</a:t>
            </a:r>
            <a:r>
              <a:rPr lang="en-US" sz="1800" dirty="0"/>
              <a:t>, </a:t>
            </a:r>
            <a:r>
              <a:rPr lang="en-US" sz="1800" dirty="0" err="1"/>
              <a:t>luigi</a:t>
            </a:r>
            <a:r>
              <a:rPr lang="en-US" sz="1800" dirty="0"/>
              <a:t>, airflow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43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5BB9E164-B69D-9940-834A-3C9CEED248A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Python Advanced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Web. Django. </a:t>
            </a:r>
            <a:r>
              <a:rPr lang="en-US" sz="1400" spc="-10" dirty="0" err="1">
                <a:solidFill>
                  <a:schemeClr val="tx1"/>
                </a:solidFill>
                <a:latin typeface="Roboto"/>
                <a:cs typeface="Roboto"/>
              </a:rPr>
              <a:t>FastAPI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Highload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73575" y="1047751"/>
            <a:ext cx="3159080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7CF1FE-957A-9D4D-88EA-6F04DA515F47}"/>
              </a:ext>
            </a:extLst>
          </p:cNvPr>
          <p:cNvSpPr/>
          <p:nvPr/>
        </p:nvSpPr>
        <p:spPr>
          <a:xfrm>
            <a:off x="2590800" y="16573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DE9C2A-C75A-424B-9C32-4C42AB362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8"/>
          <a:stretch/>
        </p:blipFill>
        <p:spPr>
          <a:xfrm>
            <a:off x="2740565" y="1606719"/>
            <a:ext cx="985256" cy="4822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A7F82C-DC26-3441-A3B2-9F847F37DCC0}"/>
              </a:ext>
            </a:extLst>
          </p:cNvPr>
          <p:cNvSpPr/>
          <p:nvPr/>
        </p:nvSpPr>
        <p:spPr>
          <a:xfrm>
            <a:off x="2590800" y="21907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80175-500B-0745-AC1C-57AE234B1F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0" y="2186909"/>
            <a:ext cx="954150" cy="38484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111EED-9646-C942-AC8C-B290C62B252A}"/>
              </a:ext>
            </a:extLst>
          </p:cNvPr>
          <p:cNvSpPr/>
          <p:nvPr/>
        </p:nvSpPr>
        <p:spPr>
          <a:xfrm>
            <a:off x="2597363" y="2724151"/>
            <a:ext cx="3955836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BA28636-A2A2-CF4A-B027-9AE15B49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550" y="2759203"/>
            <a:ext cx="1295400" cy="31089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C2E6EB-5537-C441-978A-F955D65CA629}"/>
              </a:ext>
            </a:extLst>
          </p:cNvPr>
          <p:cNvSpPr/>
          <p:nvPr/>
        </p:nvSpPr>
        <p:spPr>
          <a:xfrm>
            <a:off x="2597363" y="3287255"/>
            <a:ext cx="3955836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A2B97B-E07C-8B4B-AC76-5ED6EDD6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65" y="3334299"/>
            <a:ext cx="939800" cy="27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EE7A51-808B-7846-8A46-D3D37A7889CF}"/>
              </a:ext>
            </a:extLst>
          </p:cNvPr>
          <p:cNvSpPr/>
          <p:nvPr/>
        </p:nvSpPr>
        <p:spPr>
          <a:xfrm>
            <a:off x="2597362" y="3813939"/>
            <a:ext cx="3955837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89D9D3-72EC-5D44-B12E-E4E47EA7F9F5}"/>
              </a:ext>
            </a:extLst>
          </p:cNvPr>
          <p:cNvSpPr/>
          <p:nvPr/>
        </p:nvSpPr>
        <p:spPr>
          <a:xfrm>
            <a:off x="2597362" y="4340623"/>
            <a:ext cx="3949273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8" name="Picture 4" descr="Plugger AI vs. Huggingface: Simplifying AI Model Access and Scalability">
            <a:extLst>
              <a:ext uri="{FF2B5EF4-FFF2-40B4-BE49-F238E27FC236}">
                <a16:creationId xmlns:a16="http://schemas.microsoft.com/office/drawing/2014/main" id="{073121C2-02B0-ED42-85C8-C4E1BE9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4" y="3813939"/>
            <a:ext cx="143341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DB6B5D-321E-6F42-B1AE-2130BF1E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30" y="3803827"/>
            <a:ext cx="766822" cy="3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1F9F0-CB34-9044-A342-8C0813910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2" y="3668255"/>
            <a:ext cx="1289048" cy="736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AA570-964A-304F-9938-62731D1A0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71" y="4363977"/>
            <a:ext cx="1122184" cy="40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82B87-B256-D842-95A2-4F0058160C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84" y="4388557"/>
            <a:ext cx="1079868" cy="323961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3D6C3F3-7051-AC4F-8AC1-17DD79319C3A}"/>
              </a:ext>
            </a:extLst>
          </p:cNvPr>
          <p:cNvCxnSpPr>
            <a:stCxn id="31" idx="2"/>
            <a:endCxn id="12" idx="1"/>
          </p:cNvCxnSpPr>
          <p:nvPr/>
        </p:nvCxnSpPr>
        <p:spPr>
          <a:xfrm rot="16200000" flipH="1">
            <a:off x="2162408" y="1419457"/>
            <a:ext cx="4190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514CCD4-184A-7041-B505-7CFED74F146E}"/>
              </a:ext>
            </a:extLst>
          </p:cNvPr>
          <p:cNvCxnSpPr>
            <a:cxnSpLocks/>
            <a:stCxn id="31" idx="2"/>
            <a:endCxn id="14" idx="1"/>
          </p:cNvCxnSpPr>
          <p:nvPr/>
        </p:nvCxnSpPr>
        <p:spPr>
          <a:xfrm rot="16200000" flipH="1">
            <a:off x="1895708" y="1686157"/>
            <a:ext cx="9524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F55DB35-EABA-184E-A17E-63C5E13A34E9}"/>
              </a:ext>
            </a:extLst>
          </p:cNvPr>
          <p:cNvCxnSpPr>
            <a:cxnSpLocks/>
            <a:stCxn id="31" idx="2"/>
            <a:endCxn id="17" idx="1"/>
          </p:cNvCxnSpPr>
          <p:nvPr/>
        </p:nvCxnSpPr>
        <p:spPr>
          <a:xfrm rot="16200000" flipH="1">
            <a:off x="1632289" y="1949577"/>
            <a:ext cx="1485900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94D35CF-3789-1D43-AD6D-27419086DF0F}"/>
              </a:ext>
            </a:extLst>
          </p:cNvPr>
          <p:cNvCxnSpPr>
            <a:cxnSpLocks/>
            <a:stCxn id="31" idx="2"/>
            <a:endCxn id="19" idx="1"/>
          </p:cNvCxnSpPr>
          <p:nvPr/>
        </p:nvCxnSpPr>
        <p:spPr>
          <a:xfrm rot="16200000" flipH="1">
            <a:off x="1350737" y="2231129"/>
            <a:ext cx="2049004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FC9284D-C7B0-104C-B085-2FA31330BF8A}"/>
              </a:ext>
            </a:extLst>
          </p:cNvPr>
          <p:cNvCxnSpPr>
            <a:cxnSpLocks/>
            <a:stCxn id="31" idx="2"/>
            <a:endCxn id="1028" idx="1"/>
          </p:cNvCxnSpPr>
          <p:nvPr/>
        </p:nvCxnSpPr>
        <p:spPr>
          <a:xfrm rot="16200000" flipH="1">
            <a:off x="1090480" y="2491385"/>
            <a:ext cx="2575688" cy="450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D13A058-D9D9-D044-B871-F4E844C878C7}"/>
              </a:ext>
            </a:extLst>
          </p:cNvPr>
          <p:cNvCxnSpPr>
            <a:cxnSpLocks/>
            <a:stCxn id="31" idx="2"/>
            <a:endCxn id="21" idx="1"/>
          </p:cNvCxnSpPr>
          <p:nvPr/>
        </p:nvCxnSpPr>
        <p:spPr>
          <a:xfrm rot="16200000" flipH="1">
            <a:off x="824052" y="2757813"/>
            <a:ext cx="3102372" cy="444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311E49D-8F45-8C48-91B8-F7769854F112}"/>
              </a:ext>
            </a:extLst>
          </p:cNvPr>
          <p:cNvSpPr txBox="1"/>
          <p:nvPr/>
        </p:nvSpPr>
        <p:spPr>
          <a:xfrm>
            <a:off x="1194217" y="1678572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09.09 -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02E2E2-01B5-FC4A-86A1-8C29AA269194}"/>
              </a:ext>
            </a:extLst>
          </p:cNvPr>
          <p:cNvSpPr txBox="1"/>
          <p:nvPr/>
        </p:nvSpPr>
        <p:spPr>
          <a:xfrm>
            <a:off x="1194216" y="2208764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11.09 -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C3D9C-8079-2440-B30C-7584166B7873}"/>
              </a:ext>
            </a:extLst>
          </p:cNvPr>
          <p:cNvSpPr txBox="1"/>
          <p:nvPr/>
        </p:nvSpPr>
        <p:spPr>
          <a:xfrm>
            <a:off x="1194215" y="274537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16.09 -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58DA43-7D95-0648-86B6-6E34B645C2C7}"/>
              </a:ext>
            </a:extLst>
          </p:cNvPr>
          <p:cNvSpPr txBox="1"/>
          <p:nvPr/>
        </p:nvSpPr>
        <p:spPr>
          <a:xfrm>
            <a:off x="1194215" y="329995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18.09 -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14B756-1EA1-5A44-8100-2DFECAC94E56}"/>
              </a:ext>
            </a:extLst>
          </p:cNvPr>
          <p:cNvSpPr txBox="1"/>
          <p:nvPr/>
        </p:nvSpPr>
        <p:spPr>
          <a:xfrm>
            <a:off x="1189320" y="3828701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23.09 -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B0E726-6B61-5C40-92B9-E2E324ACB8AD}"/>
              </a:ext>
            </a:extLst>
          </p:cNvPr>
          <p:cNvSpPr txBox="1"/>
          <p:nvPr/>
        </p:nvSpPr>
        <p:spPr>
          <a:xfrm>
            <a:off x="1189319" y="435744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25.09 -</a:t>
            </a:r>
          </a:p>
        </p:txBody>
      </p:sp>
    </p:spTree>
    <p:extLst>
      <p:ext uri="{BB962C8B-B14F-4D97-AF65-F5344CB8AC3E}">
        <p14:creationId xmlns:p14="http://schemas.microsoft.com/office/powerpoint/2010/main" val="157905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8" y="1074905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755741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596159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хорошая визуализация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8" y="1263005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943841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6" y="4436576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7" y="3784258"/>
            <a:ext cx="3" cy="840417"/>
          </a:xfrm>
          <a:prstGeom prst="curvedConnector3">
            <a:avLst>
              <a:gd name="adj1" fmla="val 762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8" y="1915323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Seaborn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40237" y="2103423"/>
            <a:ext cx="1" cy="840418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179C8A6-CD52-0C48-BC22-53EABB18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50" y="1074905"/>
            <a:ext cx="4196763" cy="36324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88320082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рисовать графики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ыбрать подходящую библиотеку визуализации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Оценить качество визуализаций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163197916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Искать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инсайты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Подкреплять выводы визуализациями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Сторителлинг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эстетика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9025</TotalTime>
  <Words>838</Words>
  <Application>Microsoft Macintosh PowerPoint</Application>
  <PresentationFormat>On-screen Show (16:9)</PresentationFormat>
  <Paragraphs>205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source sans pro</vt:lpstr>
      <vt:lpstr>Roboto</vt:lpstr>
      <vt:lpstr>Roboto</vt:lpstr>
      <vt:lpstr>Arial</vt:lpstr>
      <vt:lpstr>Fira Sans</vt:lpstr>
      <vt:lpstr>Светлая тема</vt:lpstr>
      <vt:lpstr>Python Визуализация данных</vt:lpstr>
      <vt:lpstr>Проверить, идет ли запись</vt:lpstr>
      <vt:lpstr>Python Визуализация данных</vt:lpstr>
      <vt:lpstr>Правила вебинара</vt:lpstr>
      <vt:lpstr>Карта курса</vt:lpstr>
      <vt:lpstr>Карта курса</vt:lpstr>
      <vt:lpstr>Маршрут вебинара</vt:lpstr>
      <vt:lpstr>Цели вебинара</vt:lpstr>
      <vt:lpstr>Смысл</vt:lpstr>
      <vt:lpstr>Matplotlib</vt:lpstr>
      <vt:lpstr>PowerPoint Presentation</vt:lpstr>
      <vt:lpstr>Coding styles</vt:lpstr>
      <vt:lpstr>Пример</vt:lpstr>
      <vt:lpstr>Seaborn</vt:lpstr>
      <vt:lpstr>Figure-level vs. axes-level functions</vt:lpstr>
      <vt:lpstr>Plotly</vt:lpstr>
      <vt:lpstr>Введение</vt:lpstr>
      <vt:lpstr>Про хорошие визуализации</vt:lpstr>
      <vt:lpstr>Что для вас хороший график или дэшборд?</vt:lpstr>
      <vt:lpstr>Зачем</vt:lpstr>
      <vt:lpstr>Навыки для визуализации</vt:lpstr>
      <vt:lpstr>Навыки для визуализации</vt:lpstr>
      <vt:lpstr>Data-ink ratio </vt:lpstr>
      <vt:lpstr>PowerPoint Presentation</vt:lpstr>
      <vt:lpstr>Как повысить DIR</vt:lpstr>
      <vt:lpstr>Пример</vt:lpstr>
      <vt:lpstr>Пример</vt:lpstr>
      <vt:lpstr>Тезисы</vt:lpstr>
      <vt:lpstr>Вопросы?</vt:lpstr>
      <vt:lpstr>Практика</vt:lpstr>
      <vt:lpstr>Рефлексия</vt:lpstr>
      <vt:lpstr>Список материалов для изучения</vt:lpstr>
      <vt:lpstr>Заполните, пожалуйста, опрос о занятии по ссылке в чате</vt:lpstr>
      <vt:lpstr>Приходите на следующие вебинары  18.09 – Оркестрация задач: jenkins, luigi, airflow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37</cp:revision>
  <dcterms:modified xsi:type="dcterms:W3CDTF">2024-09-16T09:40:50Z</dcterms:modified>
</cp:coreProperties>
</file>